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74"/>
  </p:notesMasterIdLst>
  <p:handoutMasterIdLst>
    <p:handoutMasterId r:id="rId75"/>
  </p:handoutMasterIdLst>
  <p:sldIdLst>
    <p:sldId id="313" r:id="rId5"/>
    <p:sldId id="314" r:id="rId6"/>
    <p:sldId id="315" r:id="rId7"/>
    <p:sldId id="347" r:id="rId8"/>
    <p:sldId id="348" r:id="rId9"/>
    <p:sldId id="349" r:id="rId10"/>
    <p:sldId id="352" r:id="rId11"/>
    <p:sldId id="351" r:id="rId12"/>
    <p:sldId id="316" r:id="rId13"/>
    <p:sldId id="317" r:id="rId14"/>
    <p:sldId id="318" r:id="rId15"/>
    <p:sldId id="319" r:id="rId16"/>
    <p:sldId id="320" r:id="rId17"/>
    <p:sldId id="322" r:id="rId18"/>
    <p:sldId id="353" r:id="rId19"/>
    <p:sldId id="323" r:id="rId20"/>
    <p:sldId id="326" r:id="rId21"/>
    <p:sldId id="324" r:id="rId22"/>
    <p:sldId id="327" r:id="rId23"/>
    <p:sldId id="325" r:id="rId24"/>
    <p:sldId id="321" r:id="rId25"/>
    <p:sldId id="354" r:id="rId26"/>
    <p:sldId id="361" r:id="rId27"/>
    <p:sldId id="358" r:id="rId28"/>
    <p:sldId id="357" r:id="rId29"/>
    <p:sldId id="356" r:id="rId30"/>
    <p:sldId id="355" r:id="rId31"/>
    <p:sldId id="359" r:id="rId32"/>
    <p:sldId id="360" r:id="rId33"/>
    <p:sldId id="328" r:id="rId34"/>
    <p:sldId id="329" r:id="rId35"/>
    <p:sldId id="364" r:id="rId36"/>
    <p:sldId id="363" r:id="rId37"/>
    <p:sldId id="362" r:id="rId38"/>
    <p:sldId id="365" r:id="rId39"/>
    <p:sldId id="332" r:id="rId40"/>
    <p:sldId id="330" r:id="rId41"/>
    <p:sldId id="373" r:id="rId42"/>
    <p:sldId id="331" r:id="rId43"/>
    <p:sldId id="372" r:id="rId44"/>
    <p:sldId id="371" r:id="rId45"/>
    <p:sldId id="367" r:id="rId46"/>
    <p:sldId id="333" r:id="rId47"/>
    <p:sldId id="334" r:id="rId48"/>
    <p:sldId id="369" r:id="rId49"/>
    <p:sldId id="370" r:id="rId50"/>
    <p:sldId id="366" r:id="rId51"/>
    <p:sldId id="335" r:id="rId52"/>
    <p:sldId id="383" r:id="rId53"/>
    <p:sldId id="336" r:id="rId54"/>
    <p:sldId id="337" r:id="rId55"/>
    <p:sldId id="338" r:id="rId56"/>
    <p:sldId id="339" r:id="rId57"/>
    <p:sldId id="341" r:id="rId58"/>
    <p:sldId id="374" r:id="rId59"/>
    <p:sldId id="376" r:id="rId60"/>
    <p:sldId id="384" r:id="rId61"/>
    <p:sldId id="375" r:id="rId62"/>
    <p:sldId id="340" r:id="rId63"/>
    <p:sldId id="342" r:id="rId64"/>
    <p:sldId id="379" r:id="rId65"/>
    <p:sldId id="380" r:id="rId66"/>
    <p:sldId id="343" r:id="rId67"/>
    <p:sldId id="377" r:id="rId68"/>
    <p:sldId id="381" r:id="rId69"/>
    <p:sldId id="344" r:id="rId70"/>
    <p:sldId id="382" r:id="rId71"/>
    <p:sldId id="345" r:id="rId72"/>
    <p:sldId id="346" r:id="rId73"/>
  </p:sldIdLst>
  <p:sldSz cx="9144000" cy="6858000" type="screen4x3"/>
  <p:notesSz cx="7010400" cy="9296400"/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14"/>
            <p14:sldId id="315"/>
            <p14:sldId id="347"/>
            <p14:sldId id="348"/>
            <p14:sldId id="349"/>
            <p14:sldId id="352"/>
            <p14:sldId id="351"/>
            <p14:sldId id="316"/>
            <p14:sldId id="317"/>
            <p14:sldId id="318"/>
            <p14:sldId id="319"/>
            <p14:sldId id="320"/>
            <p14:sldId id="322"/>
            <p14:sldId id="353"/>
            <p14:sldId id="323"/>
            <p14:sldId id="326"/>
            <p14:sldId id="324"/>
            <p14:sldId id="327"/>
            <p14:sldId id="325"/>
            <p14:sldId id="321"/>
            <p14:sldId id="354"/>
            <p14:sldId id="361"/>
            <p14:sldId id="358"/>
            <p14:sldId id="357"/>
            <p14:sldId id="356"/>
            <p14:sldId id="355"/>
            <p14:sldId id="359"/>
            <p14:sldId id="360"/>
            <p14:sldId id="328"/>
            <p14:sldId id="329"/>
            <p14:sldId id="364"/>
            <p14:sldId id="363"/>
            <p14:sldId id="362"/>
            <p14:sldId id="365"/>
            <p14:sldId id="332"/>
            <p14:sldId id="330"/>
            <p14:sldId id="373"/>
            <p14:sldId id="331"/>
            <p14:sldId id="372"/>
            <p14:sldId id="371"/>
            <p14:sldId id="367"/>
            <p14:sldId id="333"/>
            <p14:sldId id="334"/>
            <p14:sldId id="369"/>
            <p14:sldId id="370"/>
            <p14:sldId id="366"/>
            <p14:sldId id="335"/>
            <p14:sldId id="383"/>
            <p14:sldId id="336"/>
            <p14:sldId id="337"/>
            <p14:sldId id="338"/>
            <p14:sldId id="339"/>
            <p14:sldId id="341"/>
            <p14:sldId id="374"/>
            <p14:sldId id="376"/>
            <p14:sldId id="384"/>
            <p14:sldId id="375"/>
            <p14:sldId id="340"/>
            <p14:sldId id="342"/>
            <p14:sldId id="379"/>
            <p14:sldId id="380"/>
            <p14:sldId id="343"/>
            <p14:sldId id="377"/>
            <p14:sldId id="381"/>
            <p14:sldId id="344"/>
            <p14:sldId id="382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FFFF"/>
    <a:srgbClr val="DDDDDD"/>
    <a:srgbClr val="A50021"/>
    <a:srgbClr val="FF6600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gs" Target="tags/tag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5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1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6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0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9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8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2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9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6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0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8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93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3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4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7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8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7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01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8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33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2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4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52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8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7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0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01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4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919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79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1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31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8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59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50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0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35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8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llofshame.gp.co.a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Oy4X5Ni8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juicystudi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L2eTnWak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dn.microsoft.com/en-us/library/dn688964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He1N5veQhg" TargetMode="External"/><Relationship Id="rId4" Type="http://schemas.openxmlformats.org/officeDocument/2006/relationships/hyperlink" Target="https://www.youtube.com/watch?v=ivOS3haI2NY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 smtClean="0"/>
              <a:t>Unit 3 – Program Design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Better productivity and efficiency</a:t>
            </a:r>
          </a:p>
          <a:p>
            <a:pPr lvl="1"/>
            <a:r>
              <a:rPr lang="en-US" dirty="0" smtClean="0"/>
              <a:t>Time spent designing and planning will reduce the time spent at the computer creating the solution</a:t>
            </a:r>
          </a:p>
          <a:p>
            <a:r>
              <a:rPr lang="en-US" dirty="0" smtClean="0"/>
              <a:t>There is a trade-off between planning and getting to work.</a:t>
            </a:r>
          </a:p>
          <a:p>
            <a:pPr lvl="1"/>
            <a:r>
              <a:rPr lang="en-US" dirty="0" smtClean="0"/>
              <a:t>Agile philosophy vs waterfall.   You will see both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83244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6279164" cy="4419600"/>
          </a:xfrm>
        </p:spPr>
        <p:txBody>
          <a:bodyPr/>
          <a:lstStyle/>
          <a:p>
            <a:r>
              <a:rPr lang="en-US" sz="2000" dirty="0" smtClean="0"/>
              <a:t>Computers are designed to follow instructions</a:t>
            </a:r>
          </a:p>
          <a:p>
            <a:pPr lvl="1"/>
            <a:r>
              <a:rPr lang="en-US" sz="1800" dirty="0"/>
              <a:t>The programs you will write are a set of instructions (using the C# programming language) that allows the computer to solve a problem or perform a task for the user.  </a:t>
            </a:r>
          </a:p>
          <a:p>
            <a:pPr lvl="1"/>
            <a:r>
              <a:rPr lang="en-US" sz="1800" i="1" dirty="0"/>
              <a:t>Algorithm</a:t>
            </a:r>
            <a:r>
              <a:rPr lang="en-US" sz="1800" dirty="0"/>
              <a:t> – a set of well-defined steps for performing a task or solving a problem.  Algorithms are written in English.</a:t>
            </a:r>
          </a:p>
          <a:p>
            <a:pPr lvl="1"/>
            <a:r>
              <a:rPr lang="en-US" sz="1800" dirty="0"/>
              <a:t>Algorithms are converted into programming languages (Visual Basic, C#, Java, COBOL, RPG for example).</a:t>
            </a:r>
          </a:p>
          <a:p>
            <a:pPr lvl="1"/>
            <a:r>
              <a:rPr lang="en-US" sz="1800" dirty="0"/>
              <a:t>The programming languages are converted into machine level language, which is used by the computer to perform the task or solve the specific problem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64" y="2895600"/>
            <a:ext cx="2636236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181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what the application is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Design user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toe chart to diagram the relationships between tasks, objects, and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Flowchart and </a:t>
            </a:r>
            <a:r>
              <a:rPr lang="en-US" sz="2800" dirty="0" err="1" smtClean="0"/>
              <a:t>pseudocode</a:t>
            </a:r>
            <a:r>
              <a:rPr lang="en-US" sz="2800" dirty="0" smtClean="0"/>
              <a:t> each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Test flowchart and </a:t>
            </a:r>
            <a:r>
              <a:rPr lang="en-US" sz="2800" dirty="0" err="1" smtClean="0"/>
              <a:t>pseudocode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43200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Levels of design – Define what the application is to do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bowling application from Unit 4 as an example.  Open and demo it.</a:t>
            </a:r>
          </a:p>
          <a:p>
            <a:r>
              <a:rPr lang="en-US" dirty="0" smtClean="0"/>
              <a:t>What is the application going to do?</a:t>
            </a:r>
          </a:p>
          <a:p>
            <a:pPr lvl="1"/>
            <a:r>
              <a:rPr lang="en-US" dirty="0" smtClean="0"/>
              <a:t>IOP can be used to analyze what’s needed (Inputs-Outputs-Processing)</a:t>
            </a:r>
          </a:p>
          <a:p>
            <a:pPr lvl="2"/>
            <a:r>
              <a:rPr lang="en-US" dirty="0" smtClean="0"/>
              <a:t>Inputs = data that comes from a source outside the program.  A database, or user entry,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Outputs = end result of the program &amp; how its done</a:t>
            </a:r>
          </a:p>
          <a:p>
            <a:pPr lvl="2"/>
            <a:r>
              <a:rPr lang="en-US" dirty="0" smtClean="0"/>
              <a:t>Processes = what must be done, but not how.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9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Levels of design – Define what the application is to </a:t>
            </a:r>
            <a:r>
              <a:rPr lang="en-US" sz="3200" dirty="0" smtClean="0"/>
              <a:t>do – IOP Chart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sz="1800" dirty="0"/>
              <a:t>Use the table format </a:t>
            </a:r>
            <a:r>
              <a:rPr lang="en-US" sz="1800" dirty="0" smtClean="0"/>
              <a:t>above in an Excel sheet </a:t>
            </a:r>
            <a:endParaRPr lang="en-US" sz="1800" dirty="0"/>
          </a:p>
          <a:p>
            <a:pPr lvl="1"/>
            <a:r>
              <a:rPr lang="en-US" sz="1800" dirty="0" smtClean="0"/>
              <a:t>Inputs </a:t>
            </a:r>
            <a:r>
              <a:rPr lang="en-US" sz="1800" dirty="0"/>
              <a:t>and Outputs are nouns, simply a list of the program’s inputs and </a:t>
            </a:r>
            <a:r>
              <a:rPr lang="en-US" sz="1800" i="1" dirty="0"/>
              <a:t>NET</a:t>
            </a:r>
            <a:r>
              <a:rPr lang="en-US" sz="1800" dirty="0"/>
              <a:t> outputs.  </a:t>
            </a:r>
          </a:p>
          <a:p>
            <a:pPr lvl="1"/>
            <a:r>
              <a:rPr lang="en-US" sz="1800" dirty="0"/>
              <a:t>Process column contains processes required to convert inputs into outputs.  Each step begins with a verb (process)</a:t>
            </a:r>
          </a:p>
          <a:p>
            <a:r>
              <a:rPr lang="en-US" sz="2000" dirty="0"/>
              <a:t> </a:t>
            </a:r>
            <a:r>
              <a:rPr lang="en-US" sz="1800" dirty="0" smtClean="0"/>
              <a:t>Steps </a:t>
            </a:r>
            <a:r>
              <a:rPr lang="en-US" sz="1800" dirty="0"/>
              <a:t>to complete IOP:</a:t>
            </a:r>
          </a:p>
          <a:p>
            <a:pPr lvl="2"/>
            <a:r>
              <a:rPr lang="en-US" sz="1600" dirty="0"/>
              <a:t>Start with the easy stuff.  Inputs, then outputs.  </a:t>
            </a:r>
          </a:p>
          <a:p>
            <a:pPr lvl="3"/>
            <a:r>
              <a:rPr lang="en-US" sz="1400" dirty="0"/>
              <a:t>These are usually clearly specified in the program requirements.  </a:t>
            </a:r>
          </a:p>
          <a:p>
            <a:pPr lvl="3"/>
            <a:r>
              <a:rPr lang="en-US" sz="1400" dirty="0"/>
              <a:t>If not, get clarification, don’t assume.</a:t>
            </a:r>
          </a:p>
          <a:p>
            <a:pPr lvl="2"/>
            <a:r>
              <a:rPr lang="en-US" sz="1600" dirty="0"/>
              <a:t>Fill in the processes for converting inputs to outputs.</a:t>
            </a:r>
          </a:p>
          <a:p>
            <a:pPr lvl="3"/>
            <a:r>
              <a:rPr lang="en-US" sz="1400" i="1" dirty="0"/>
              <a:t>Get</a:t>
            </a:r>
            <a:r>
              <a:rPr lang="en-US" sz="1400" dirty="0"/>
              <a:t> all inputs</a:t>
            </a:r>
          </a:p>
          <a:p>
            <a:pPr lvl="3"/>
            <a:r>
              <a:rPr lang="en-US" sz="1400" i="1" dirty="0"/>
              <a:t>Calculate</a:t>
            </a:r>
            <a:r>
              <a:rPr lang="en-US" sz="1400" dirty="0"/>
              <a:t> appropriate outputs</a:t>
            </a:r>
          </a:p>
          <a:p>
            <a:pPr lvl="4"/>
            <a:r>
              <a:rPr lang="en-US" sz="1400" dirty="0"/>
              <a:t>Most outputs need to calculated</a:t>
            </a:r>
          </a:p>
          <a:p>
            <a:pPr lvl="4"/>
            <a:r>
              <a:rPr lang="en-US" sz="1400" dirty="0"/>
              <a:t>Some outputs are simply </a:t>
            </a:r>
            <a:r>
              <a:rPr lang="en-US" sz="1400" i="1" dirty="0"/>
              <a:t>echoed</a:t>
            </a:r>
            <a:r>
              <a:rPr lang="en-US" sz="1400" dirty="0"/>
              <a:t>. No processing required</a:t>
            </a:r>
          </a:p>
          <a:p>
            <a:pPr lvl="3"/>
            <a:r>
              <a:rPr lang="en-US" sz="1400" i="1" dirty="0"/>
              <a:t>Display</a:t>
            </a:r>
            <a:r>
              <a:rPr lang="en-US" sz="1400" dirty="0"/>
              <a:t> all outputs.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31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Scrabble iop</a:t>
            </a:r>
            <a:endParaRPr lang="en-US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84" y="2614394"/>
            <a:ext cx="6299255" cy="28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IOP examples – in class assignment in teams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Develop an IOP for the following</a:t>
            </a:r>
          </a:p>
          <a:p>
            <a:pPr lvl="1"/>
            <a:r>
              <a:rPr lang="en-US" dirty="0" smtClean="0"/>
              <a:t>meters to yards</a:t>
            </a:r>
          </a:p>
          <a:p>
            <a:pPr lvl="1"/>
            <a:r>
              <a:rPr lang="en-US" dirty="0" smtClean="0"/>
              <a:t>Years to days</a:t>
            </a:r>
          </a:p>
          <a:p>
            <a:r>
              <a:rPr lang="en-US" dirty="0" smtClean="0"/>
              <a:t>Develop an IOP for bowling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Bowling IOP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838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64747"/>
              </p:ext>
            </p:extLst>
          </p:nvPr>
        </p:nvGraphicFramePr>
        <p:xfrm>
          <a:off x="1366344" y="2667000"/>
          <a:ext cx="5080000" cy="3230260"/>
        </p:xfrm>
        <a:graphic>
          <a:graphicData uri="http://schemas.openxmlformats.org/drawingml/2006/table">
            <a:tbl>
              <a:tblPr/>
              <a:tblGrid>
                <a:gridCol w="139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Outputs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Bowler Name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Get Inputs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Game 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Game 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Next Bowl Date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Calculate Series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Game 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Calculate Average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Bowl Date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Calculate Next Bowl Date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Display Outputs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9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Meters to yards IOP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838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44723"/>
              </p:ext>
            </p:extLst>
          </p:nvPr>
        </p:nvGraphicFramePr>
        <p:xfrm>
          <a:off x="1600200" y="3200400"/>
          <a:ext cx="4343400" cy="2362200"/>
        </p:xfrm>
        <a:graphic>
          <a:graphicData uri="http://schemas.openxmlformats.org/drawingml/2006/table">
            <a:tbl>
              <a:tblPr/>
              <a:tblGrid>
                <a:gridCol w="143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meters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take meters and multiply by a factor to obtain yards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0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to days IOP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838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22488"/>
              </p:ext>
            </p:extLst>
          </p:nvPr>
        </p:nvGraphicFramePr>
        <p:xfrm>
          <a:off x="1143000" y="2743200"/>
          <a:ext cx="6629400" cy="3047999"/>
        </p:xfrm>
        <a:graphic>
          <a:graphicData uri="http://schemas.openxmlformats.org/drawingml/2006/table">
            <a:tbl>
              <a:tblPr/>
              <a:tblGrid>
                <a:gridCol w="114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9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20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days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determine if there is a leap year in each year being considered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beginning date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multiply by 365 or 366 depending on the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 date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Program Design</a:t>
            </a:r>
          </a:p>
          <a:p>
            <a:r>
              <a:rPr lang="en-US" sz="2800" dirty="0" smtClean="0"/>
              <a:t>Algorithms</a:t>
            </a:r>
          </a:p>
          <a:p>
            <a:r>
              <a:rPr lang="en-US" sz="2800" dirty="0" smtClean="0"/>
              <a:t>Levels of Design</a:t>
            </a:r>
          </a:p>
          <a:p>
            <a:r>
              <a:rPr lang="en-US" sz="2800" dirty="0" smtClean="0"/>
              <a:t>IOOP’s</a:t>
            </a:r>
          </a:p>
          <a:p>
            <a:r>
              <a:rPr lang="en-US" sz="2800" dirty="0" smtClean="0"/>
              <a:t>User Interface Design</a:t>
            </a:r>
          </a:p>
          <a:p>
            <a:r>
              <a:rPr lang="en-US" sz="2800" dirty="0" smtClean="0"/>
              <a:t>TOE Charts</a:t>
            </a:r>
          </a:p>
          <a:p>
            <a:r>
              <a:rPr lang="en-US" sz="2800" dirty="0" smtClean="0"/>
              <a:t>Flow charts</a:t>
            </a:r>
          </a:p>
          <a:p>
            <a:r>
              <a:rPr lang="en-US" sz="2800" dirty="0" err="1" smtClean="0"/>
              <a:t>Pseudocode</a:t>
            </a:r>
            <a:endParaRPr lang="en-US" sz="2800" dirty="0" smtClean="0"/>
          </a:p>
          <a:p>
            <a:r>
              <a:rPr lang="en-US" sz="2800" dirty="0" smtClean="0"/>
              <a:t>Testing applications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8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/>
              <a:t>Create an IOP for a program to generate a pay sheet. </a:t>
            </a:r>
          </a:p>
          <a:p>
            <a:pPr lvl="1"/>
            <a:r>
              <a:rPr lang="en-US" dirty="0"/>
              <a:t>Enter employee name, total hours worked, hourly pay.</a:t>
            </a:r>
          </a:p>
          <a:p>
            <a:pPr lvl="1"/>
            <a:r>
              <a:rPr lang="en-US" dirty="0"/>
              <a:t>We want to know the employees name, regular hours worked, OT hours worked, regular pay, OT pay, and gross pay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Assume OT is paid at 1.5 * regular pay rate</a:t>
            </a:r>
          </a:p>
        </p:txBody>
      </p:sp>
    </p:spTree>
    <p:extLst>
      <p:ext uri="{BB962C8B-B14F-4D97-AF65-F5344CB8AC3E}">
        <p14:creationId xmlns:p14="http://schemas.microsoft.com/office/powerpoint/2010/main" val="3279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Payroll IOP Chart</a:t>
            </a:r>
          </a:p>
        </p:txBody>
      </p:sp>
      <p:pic>
        <p:nvPicPr>
          <p:cNvPr id="5" name="Picture 4" descr="Screen Shot 2015-09-16 at 12.3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1670050"/>
            <a:ext cx="5844737" cy="51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92276"/>
            <a:ext cx="6781800" cy="50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6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143001"/>
            <a:ext cx="4648200" cy="56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54152"/>
            <a:ext cx="7172325" cy="48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678644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3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981200"/>
            <a:ext cx="8919737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80978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9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063355" cy="39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4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14425"/>
            <a:ext cx="6438900" cy="58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6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" y="1905000"/>
            <a:ext cx="569595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2" y="4081462"/>
            <a:ext cx="552595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252" y="6172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Hall of Shame</a:t>
            </a:r>
          </a:p>
          <a:p>
            <a:r>
              <a:rPr lang="en-US" dirty="0">
                <a:hlinkClick r:id="rId4"/>
              </a:rPr>
              <a:t>http://hallofshame.gp.co.at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57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Program design, why is this important?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Programming is part art, part engineering. Design is the </a:t>
            </a:r>
            <a:r>
              <a:rPr lang="en-US" sz="2400" dirty="0" smtClean="0"/>
              <a:t>engineering</a:t>
            </a:r>
          </a:p>
          <a:p>
            <a:pPr lvl="1"/>
            <a:r>
              <a:rPr lang="en-US" sz="2000" dirty="0" smtClean="0"/>
              <a:t>Bridge </a:t>
            </a:r>
            <a:r>
              <a:rPr lang="en-US" sz="2000" dirty="0"/>
              <a:t>builder example: don’t build bridge without design </a:t>
            </a:r>
            <a:endParaRPr lang="en-US" sz="2000" dirty="0" smtClean="0"/>
          </a:p>
          <a:p>
            <a:pPr lvl="1"/>
            <a:r>
              <a:rPr lang="en-US" sz="2000" dirty="0" smtClean="0"/>
              <a:t>Home </a:t>
            </a:r>
            <a:r>
              <a:rPr lang="en-US" sz="2000" dirty="0"/>
              <a:t>builder example: don’t build a home without a blue print. </a:t>
            </a:r>
            <a:endParaRPr lang="en-US" sz="2000" dirty="0" smtClean="0"/>
          </a:p>
          <a:p>
            <a:pPr lvl="1"/>
            <a:r>
              <a:rPr lang="en-US" sz="2000" dirty="0" smtClean="0"/>
              <a:t>40/20/40 </a:t>
            </a:r>
            <a:r>
              <a:rPr lang="en-US" sz="2000" dirty="0"/>
              <a:t>Programming Rule: 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40</a:t>
            </a:r>
            <a:r>
              <a:rPr lang="en-US" sz="2000" dirty="0"/>
              <a:t>% of your time should be spent planning/designing the program and application </a:t>
            </a:r>
            <a:endParaRPr lang="en-US" sz="2000" dirty="0" smtClean="0"/>
          </a:p>
          <a:p>
            <a:pPr lvl="2"/>
            <a:r>
              <a:rPr lang="en-US" sz="2000" dirty="0" smtClean="0"/>
              <a:t>20</a:t>
            </a:r>
            <a:r>
              <a:rPr lang="en-US" sz="2000" dirty="0"/>
              <a:t>% of your time should be spent coding </a:t>
            </a:r>
            <a:endParaRPr lang="en-US" sz="2000" dirty="0" smtClean="0"/>
          </a:p>
          <a:p>
            <a:pPr lvl="2"/>
            <a:r>
              <a:rPr lang="en-US" sz="2000" dirty="0" smtClean="0"/>
              <a:t>40</a:t>
            </a:r>
            <a:r>
              <a:rPr lang="en-US" sz="2000" dirty="0"/>
              <a:t>% of your time should be spent testing </a:t>
            </a:r>
            <a:endParaRPr lang="en-US" sz="2000" dirty="0" smtClean="0"/>
          </a:p>
          <a:p>
            <a:pPr lvl="2"/>
            <a:r>
              <a:rPr lang="en-US" sz="2000" dirty="0" smtClean="0"/>
              <a:t>This </a:t>
            </a:r>
            <a:r>
              <a:rPr lang="en-US" sz="2000" dirty="0"/>
              <a:t>portion can vary </a:t>
            </a:r>
            <a:r>
              <a:rPr lang="en-US" sz="2000" dirty="0" smtClean="0"/>
              <a:t>greatly, but a good rule is that if </a:t>
            </a:r>
            <a:r>
              <a:rPr lang="en-US" sz="2000" dirty="0"/>
              <a:t>you are spending more time coding/testing – you are not spending enough time up front in the design </a:t>
            </a:r>
            <a:r>
              <a:rPr lang="en-US" sz="2000" dirty="0" smtClean="0"/>
              <a:t>phase.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37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Levels of design – </a:t>
            </a:r>
            <a:r>
              <a:rPr lang="en-US" sz="2800" dirty="0" smtClean="0"/>
              <a:t>Design User Interface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6477000" cy="4419600"/>
          </a:xfrm>
        </p:spPr>
        <p:txBody>
          <a:bodyPr/>
          <a:lstStyle/>
          <a:p>
            <a:r>
              <a:rPr lang="en-US" sz="2800" dirty="0"/>
              <a:t>Plan the design of the user interface – the windows or web pages the user will interact with to complete the tasks.  </a:t>
            </a:r>
          </a:p>
          <a:p>
            <a:r>
              <a:rPr lang="en-US" sz="2800" dirty="0"/>
              <a:t>Design the user interface so that it is simple, self-explanatory and without distracting features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History of the Graphic User Interface</a:t>
            </a:r>
          </a:p>
          <a:p>
            <a:pPr lvl="1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www.youtube.com/watch?v=U1Oy4X5Ni8Y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1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guidelines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Color </a:t>
            </a:r>
            <a:endParaRPr lang="en-US" sz="2400" dirty="0"/>
          </a:p>
          <a:p>
            <a:pPr lvl="1"/>
            <a:r>
              <a:rPr lang="en-US" sz="2400" dirty="0"/>
              <a:t>Use dark text on light </a:t>
            </a:r>
            <a:r>
              <a:rPr lang="en-US" sz="2400" dirty="0" smtClean="0"/>
              <a:t>background</a:t>
            </a:r>
          </a:p>
          <a:p>
            <a:pPr lvl="1"/>
            <a:r>
              <a:rPr lang="en-US" sz="2400" dirty="0" smtClean="0"/>
              <a:t>Be cautious with bright colors</a:t>
            </a:r>
          </a:p>
          <a:p>
            <a:r>
              <a:rPr lang="en-US" sz="2400" dirty="0" smtClean="0"/>
              <a:t>Contrast</a:t>
            </a:r>
          </a:p>
          <a:p>
            <a:pPr lvl="1"/>
            <a:r>
              <a:rPr lang="en-US" sz="2400" dirty="0" smtClean="0"/>
              <a:t>Best contrast = black text on white background</a:t>
            </a:r>
          </a:p>
          <a:p>
            <a:pPr lvl="1"/>
            <a:r>
              <a:rPr lang="en-US" sz="2400" dirty="0" smtClean="0"/>
              <a:t>“squint” test </a:t>
            </a:r>
          </a:p>
          <a:p>
            <a:pPr lvl="2"/>
            <a:r>
              <a:rPr lang="en-US" sz="2000" dirty="0" smtClean="0"/>
              <a:t>Best Practices site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://juicystudio.com</a:t>
            </a:r>
            <a:r>
              <a:rPr lang="en-US" sz="2000" dirty="0" smtClean="0">
                <a:hlinkClick r:id="rId3"/>
              </a:rPr>
              <a:t>/</a:t>
            </a:r>
            <a:endParaRPr lang="en-US" sz="1800" dirty="0"/>
          </a:p>
          <a:p>
            <a:r>
              <a:rPr lang="en-US" sz="2400" dirty="0" smtClean="0"/>
              <a:t>Padding</a:t>
            </a:r>
            <a:endParaRPr lang="en-US" sz="2400" dirty="0"/>
          </a:p>
          <a:p>
            <a:pPr lvl="1"/>
            <a:r>
              <a:rPr lang="en-US" sz="2400" dirty="0" smtClean="0"/>
              <a:t>Spacing around boxes and text</a:t>
            </a:r>
          </a:p>
          <a:p>
            <a:pPr lvl="1"/>
            <a:r>
              <a:rPr lang="en-US" sz="2400" dirty="0" smtClean="0"/>
              <a:t>Importance of whitespace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2862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guidelines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648200" cy="4419600"/>
          </a:xfrm>
        </p:spPr>
        <p:txBody>
          <a:bodyPr/>
          <a:lstStyle/>
          <a:p>
            <a:r>
              <a:rPr lang="en-US" sz="2800" dirty="0" smtClean="0"/>
              <a:t>Font</a:t>
            </a:r>
          </a:p>
          <a:p>
            <a:pPr lvl="1"/>
            <a:r>
              <a:rPr lang="en-US" sz="2400" dirty="0" smtClean="0"/>
              <a:t>Be careful on what types you use</a:t>
            </a:r>
          </a:p>
          <a:p>
            <a:pPr lvl="2"/>
            <a:r>
              <a:rPr lang="en-US" sz="2000" dirty="0" smtClean="0"/>
              <a:t>Default may not be the best choice</a:t>
            </a:r>
          </a:p>
          <a:p>
            <a:pPr lvl="2"/>
            <a:r>
              <a:rPr lang="en-US" sz="2000" dirty="0" smtClean="0"/>
              <a:t>People are used to seeing the defaults</a:t>
            </a:r>
          </a:p>
          <a:p>
            <a:pPr lvl="1"/>
            <a:r>
              <a:rPr lang="en-US" sz="2400" dirty="0" smtClean="0"/>
              <a:t>Use of bold, italics</a:t>
            </a:r>
          </a:p>
          <a:p>
            <a:pPr lvl="2"/>
            <a:r>
              <a:rPr lang="en-US" sz="2000" dirty="0" smtClean="0"/>
              <a:t>may have odd display with different fonts</a:t>
            </a:r>
          </a:p>
          <a:p>
            <a:pPr lvl="2"/>
            <a:r>
              <a:rPr lang="en-US" sz="2000" dirty="0" smtClean="0"/>
              <a:t>Possibly hard to read</a:t>
            </a:r>
          </a:p>
          <a:p>
            <a:pPr lvl="1"/>
            <a:endParaRPr lang="en-US" sz="24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3619986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324475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7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guidelines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UX and Layout Design - Oracle</a:t>
            </a:r>
          </a:p>
          <a:p>
            <a:pPr lvl="1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www.youtube.com/watch?v=dXL2eTnWakA</a:t>
            </a:r>
            <a:endParaRPr lang="en-US" sz="2400" dirty="0" smtClean="0"/>
          </a:p>
          <a:p>
            <a:r>
              <a:rPr lang="en-US" dirty="0" smtClean="0"/>
              <a:t>Windows Visual Guidelines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msdn.microsoft.com/en-us/library/dn688964.aspx</a:t>
            </a:r>
            <a:endParaRPr lang="en-US" dirty="0" smtClean="0"/>
          </a:p>
          <a:p>
            <a:pPr lvl="2"/>
            <a:r>
              <a:rPr lang="en-US" dirty="0" smtClean="0"/>
              <a:t>Review Controls area</a:t>
            </a:r>
          </a:p>
          <a:p>
            <a:pPr lvl="2"/>
            <a:r>
              <a:rPr lang="en-US" dirty="0" smtClean="0"/>
              <a:t>Review Text area (user interface text)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33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UX guidelines – flow of the controls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3886200" cy="4495800"/>
          </a:xfrm>
        </p:spPr>
        <p:txBody>
          <a:bodyPr/>
          <a:lstStyle/>
          <a:p>
            <a:r>
              <a:rPr lang="en-US" sz="1800" dirty="0" smtClean="0"/>
              <a:t>Flow </a:t>
            </a:r>
            <a:r>
              <a:rPr lang="en-US" sz="1800" dirty="0"/>
              <a:t>of controls </a:t>
            </a:r>
          </a:p>
          <a:p>
            <a:pPr lvl="1"/>
            <a:r>
              <a:rPr lang="en-US" sz="1800" dirty="0"/>
              <a:t>left to right (buttons on right) </a:t>
            </a:r>
            <a:r>
              <a:rPr lang="en-US" sz="1800" b="1" dirty="0"/>
              <a:t>OR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top to bottom (buttons on bottom)</a:t>
            </a:r>
          </a:p>
          <a:p>
            <a:r>
              <a:rPr lang="en-US" sz="1800" dirty="0" smtClean="0"/>
              <a:t>Group </a:t>
            </a:r>
            <a:r>
              <a:rPr lang="en-US" sz="1800" dirty="0"/>
              <a:t>common controls</a:t>
            </a:r>
          </a:p>
          <a:p>
            <a:r>
              <a:rPr lang="en-US" sz="1800" dirty="0"/>
              <a:t>Set the form location</a:t>
            </a:r>
          </a:p>
          <a:p>
            <a:r>
              <a:rPr lang="en-US" sz="1800" dirty="0" smtClean="0"/>
              <a:t>Provide </a:t>
            </a:r>
            <a:r>
              <a:rPr lang="en-US" sz="1800" dirty="0"/>
              <a:t>a Splash/Welcome Screen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865" y="2173704"/>
            <a:ext cx="5184135" cy="36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0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UX guidelines – flow of the controls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226120" cy="4419600"/>
          </a:xfrm>
        </p:spPr>
        <p:txBody>
          <a:bodyPr/>
          <a:lstStyle/>
          <a:p>
            <a:r>
              <a:rPr lang="en-US" sz="2400" dirty="0" smtClean="0"/>
              <a:t>Define </a:t>
            </a:r>
            <a:r>
              <a:rPr lang="en-US" sz="2400" dirty="0"/>
              <a:t>logical tab order</a:t>
            </a:r>
          </a:p>
          <a:p>
            <a:r>
              <a:rPr lang="en-US" sz="2400" dirty="0"/>
              <a:t>Assign tool tips</a:t>
            </a:r>
          </a:p>
          <a:p>
            <a:r>
              <a:rPr lang="en-US" sz="2400" dirty="0"/>
              <a:t>Provide keyboard access</a:t>
            </a:r>
          </a:p>
          <a:p>
            <a:pPr lvl="1"/>
            <a:r>
              <a:rPr lang="en-US" sz="2400" dirty="0"/>
              <a:t>Use keyboard access keys</a:t>
            </a:r>
          </a:p>
          <a:p>
            <a:pPr lvl="1"/>
            <a:r>
              <a:rPr lang="en-US" sz="2400" dirty="0"/>
              <a:t>Assign a default </a:t>
            </a:r>
            <a:r>
              <a:rPr lang="en-US" sz="2400" dirty="0" smtClean="0"/>
              <a:t>button and a cancel button</a:t>
            </a:r>
            <a:endParaRPr lang="en-US" sz="2400" dirty="0"/>
          </a:p>
          <a:p>
            <a:r>
              <a:rPr lang="en-US" sz="2400" dirty="0" smtClean="0"/>
              <a:t>Group </a:t>
            </a:r>
            <a:r>
              <a:rPr lang="en-US" sz="2400" dirty="0"/>
              <a:t>common controls</a:t>
            </a:r>
          </a:p>
          <a:p>
            <a:r>
              <a:rPr lang="en-US" sz="2400" dirty="0"/>
              <a:t>Set the form location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20" y="2129590"/>
            <a:ext cx="4689280" cy="4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3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Common windows controls that can be used in design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r>
              <a:rPr lang="en-US" dirty="0" smtClean="0"/>
              <a:t>Form</a:t>
            </a:r>
          </a:p>
          <a:p>
            <a:r>
              <a:rPr lang="en-US" dirty="0" smtClean="0"/>
              <a:t>Textbox</a:t>
            </a:r>
          </a:p>
          <a:p>
            <a:r>
              <a:rPr lang="en-US" dirty="0" smtClean="0"/>
              <a:t>Check box</a:t>
            </a:r>
          </a:p>
          <a:p>
            <a:r>
              <a:rPr lang="en-US" dirty="0" smtClean="0"/>
              <a:t>Combo box</a:t>
            </a:r>
          </a:p>
          <a:p>
            <a:r>
              <a:rPr lang="en-US" dirty="0" smtClean="0"/>
              <a:t>Group box</a:t>
            </a:r>
          </a:p>
          <a:p>
            <a:r>
              <a:rPr lang="en-US" dirty="0" smtClean="0"/>
              <a:t>Date picker</a:t>
            </a:r>
          </a:p>
          <a:p>
            <a:r>
              <a:rPr lang="en-US" dirty="0" smtClean="0"/>
              <a:t>Button</a:t>
            </a:r>
          </a:p>
          <a:p>
            <a:r>
              <a:rPr lang="en-US" dirty="0" smtClean="0"/>
              <a:t>Label</a:t>
            </a:r>
          </a:p>
          <a:p>
            <a:r>
              <a:rPr lang="en-US" dirty="0" smtClean="0"/>
              <a:t>Radio button</a:t>
            </a:r>
          </a:p>
          <a:p>
            <a:r>
              <a:rPr lang="en-US" dirty="0" smtClean="0"/>
              <a:t>List box</a:t>
            </a:r>
          </a:p>
          <a:p>
            <a:r>
              <a:rPr lang="en-US" dirty="0" smtClean="0"/>
              <a:t>Picture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Group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Create screen design for meters to yards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Create screen design for years to days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Create screen design for bowling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Individual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Create screen design for </a:t>
            </a:r>
            <a:r>
              <a:rPr lang="en-US" dirty="0" err="1" smtClean="0">
                <a:solidFill>
                  <a:srgbClr val="7030A0"/>
                </a:solidFill>
              </a:rPr>
              <a:t>Paysheet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8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Levels of design -task –object-event (TOE) chart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267200" cy="4419600"/>
          </a:xfrm>
        </p:spPr>
        <p:txBody>
          <a:bodyPr/>
          <a:lstStyle/>
          <a:p>
            <a:r>
              <a:rPr lang="en-US" dirty="0" smtClean="0"/>
              <a:t>Helps you determine the following:</a:t>
            </a:r>
          </a:p>
          <a:p>
            <a:pPr lvl="1"/>
            <a:r>
              <a:rPr lang="en-US" dirty="0" smtClean="0"/>
              <a:t>which objects to create</a:t>
            </a:r>
          </a:p>
          <a:p>
            <a:pPr lvl="1"/>
            <a:r>
              <a:rPr lang="en-US" dirty="0"/>
              <a:t>which events </a:t>
            </a:r>
            <a:r>
              <a:rPr lang="en-US" dirty="0" smtClean="0"/>
              <a:t>to respond to</a:t>
            </a:r>
          </a:p>
          <a:p>
            <a:pPr lvl="2"/>
            <a:r>
              <a:rPr lang="en-US" dirty="0" smtClean="0"/>
              <a:t>Under the tasks, use the IOP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333" t="4445" r="3334" b="20000"/>
          <a:stretch/>
        </p:blipFill>
        <p:spPr>
          <a:xfrm>
            <a:off x="4800600" y="28956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9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 chart - tasks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572000" cy="4419600"/>
          </a:xfrm>
        </p:spPr>
        <p:txBody>
          <a:bodyPr/>
          <a:lstStyle/>
          <a:p>
            <a:r>
              <a:rPr lang="en-US" sz="2400" dirty="0" smtClean="0"/>
              <a:t>Tasks – separate into parts..</a:t>
            </a:r>
          </a:p>
          <a:p>
            <a:pPr lvl="1"/>
            <a:r>
              <a:rPr lang="en-US" sz="2000" dirty="0" smtClean="0"/>
              <a:t>Input tasks, Output tasks, Process tasks</a:t>
            </a:r>
          </a:p>
          <a:p>
            <a:r>
              <a:rPr lang="en-US" sz="2400" dirty="0" smtClean="0"/>
              <a:t>User provided information (based on IOP info)</a:t>
            </a:r>
          </a:p>
          <a:p>
            <a:pPr lvl="1"/>
            <a:r>
              <a:rPr lang="en-US" sz="2000" dirty="0" smtClean="0"/>
              <a:t>Any Information or commands the user enters</a:t>
            </a:r>
          </a:p>
          <a:p>
            <a:pPr lvl="1"/>
            <a:r>
              <a:rPr lang="en-US" sz="2000" dirty="0" smtClean="0"/>
              <a:t>Results/output the application will display or store</a:t>
            </a:r>
          </a:p>
          <a:p>
            <a:pPr lvl="1"/>
            <a:r>
              <a:rPr lang="en-US" sz="2000" dirty="0" smtClean="0"/>
              <a:t>Processing needed to take the input and develop it into results/output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03269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failures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" y="1932432"/>
            <a:ext cx="7388352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 Chart - objects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876800" cy="4419600"/>
          </a:xfrm>
        </p:spPr>
        <p:txBody>
          <a:bodyPr/>
          <a:lstStyle/>
          <a:p>
            <a:r>
              <a:rPr lang="en-US" sz="2800" dirty="0" smtClean="0"/>
              <a:t>Objects</a:t>
            </a:r>
          </a:p>
          <a:p>
            <a:pPr lvl="1"/>
            <a:r>
              <a:rPr lang="en-US" sz="2400" dirty="0" smtClean="0"/>
              <a:t>Assign each task an object in the interface (text box, label, button, etc..) and give object a unique name</a:t>
            </a:r>
          </a:p>
          <a:p>
            <a:pPr lvl="1"/>
            <a:r>
              <a:rPr lang="en-US" sz="2400" dirty="0" smtClean="0"/>
              <a:t>Every item will have an object</a:t>
            </a:r>
          </a:p>
          <a:p>
            <a:pPr lvl="2"/>
            <a:r>
              <a:rPr lang="en-US" sz="1800" dirty="0" smtClean="0"/>
              <a:t>Textbox</a:t>
            </a:r>
          </a:p>
          <a:p>
            <a:pPr lvl="2"/>
            <a:r>
              <a:rPr lang="en-US" sz="1800" dirty="0" smtClean="0"/>
              <a:t>Labels</a:t>
            </a:r>
          </a:p>
          <a:p>
            <a:pPr lvl="2"/>
            <a:r>
              <a:rPr lang="en-US" sz="1800" dirty="0" smtClean="0"/>
              <a:t>Buttons</a:t>
            </a:r>
          </a:p>
          <a:p>
            <a:pPr lvl="2"/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16" y="4038600"/>
            <a:ext cx="445815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40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 chart- events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029200" cy="4419600"/>
          </a:xfrm>
        </p:spPr>
        <p:txBody>
          <a:bodyPr/>
          <a:lstStyle/>
          <a:p>
            <a:r>
              <a:rPr lang="en-US" sz="2400" dirty="0" smtClean="0"/>
              <a:t>Event  </a:t>
            </a:r>
          </a:p>
          <a:p>
            <a:pPr lvl="1"/>
            <a:r>
              <a:rPr lang="en-US" sz="2000" dirty="0" smtClean="0"/>
              <a:t>Events are assigned to the objects which will perform a task to process the information</a:t>
            </a:r>
          </a:p>
          <a:p>
            <a:pPr lvl="1"/>
            <a:r>
              <a:rPr lang="en-US" sz="2000" dirty="0" smtClean="0"/>
              <a:t>Text boxes/labels usually do not have events</a:t>
            </a:r>
          </a:p>
          <a:p>
            <a:r>
              <a:rPr lang="en-US" sz="2400" dirty="0" smtClean="0"/>
              <a:t>Events that you commonly have</a:t>
            </a:r>
          </a:p>
          <a:p>
            <a:pPr lvl="1"/>
            <a:r>
              <a:rPr lang="en-US" sz="2000" dirty="0" err="1" smtClean="0"/>
              <a:t>btnCalculate</a:t>
            </a:r>
            <a:endParaRPr lang="en-US" sz="2000" dirty="0" smtClean="0"/>
          </a:p>
          <a:p>
            <a:pPr lvl="1"/>
            <a:r>
              <a:rPr lang="en-US" sz="2000" dirty="0" err="1" smtClean="0"/>
              <a:t>btnClear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95525"/>
            <a:ext cx="38957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3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 sheet – meters to yards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5606218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18" y="1957471"/>
            <a:ext cx="3128207" cy="17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 chart – pay sheet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53483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776413"/>
            <a:ext cx="8610600" cy="4997668"/>
          </a:xfrm>
        </p:spPr>
        <p:txBody>
          <a:bodyPr anchor="t"/>
          <a:lstStyle/>
          <a:p>
            <a:r>
              <a:rPr lang="en-US" dirty="0">
                <a:solidFill>
                  <a:srgbClr val="7030A0"/>
                </a:solidFill>
              </a:rPr>
              <a:t>Download program design template</a:t>
            </a:r>
          </a:p>
          <a:p>
            <a:r>
              <a:rPr lang="en-US" dirty="0">
                <a:solidFill>
                  <a:srgbClr val="7030A0"/>
                </a:solidFill>
              </a:rPr>
              <a:t>Small groups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Create TOE chart for years to days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Create TOE chart for bowling</a:t>
            </a:r>
          </a:p>
          <a:p>
            <a:r>
              <a:rPr lang="en-US" dirty="0">
                <a:solidFill>
                  <a:srgbClr val="7030A0"/>
                </a:solidFill>
              </a:rPr>
              <a:t>Individual exercise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Create TOE chart for payroll example- via email</a:t>
            </a:r>
          </a:p>
          <a:p>
            <a:r>
              <a:rPr lang="en-US" dirty="0">
                <a:solidFill>
                  <a:srgbClr val="7030A0"/>
                </a:solidFill>
              </a:rPr>
              <a:t>Individual exercise to turn in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Rental Gas Cost Estimate program design, part 1 - on blackboard/OneDrive</a:t>
            </a:r>
          </a:p>
        </p:txBody>
      </p:sp>
    </p:spTree>
    <p:extLst>
      <p:ext uri="{BB962C8B-B14F-4D97-AF65-F5344CB8AC3E}">
        <p14:creationId xmlns:p14="http://schemas.microsoft.com/office/powerpoint/2010/main" val="3645621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to days toe</a:t>
            </a:r>
            <a:endParaRPr lang="en-US" dirty="0"/>
          </a:p>
        </p:txBody>
      </p:sp>
      <p:pic>
        <p:nvPicPr>
          <p:cNvPr id="3" name="Picture 2" descr="Screen Shot 2015-09-21 at 11.43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3" y="1749425"/>
            <a:ext cx="6487072" cy="48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9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Bowling toe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757"/>
          <a:stretch/>
        </p:blipFill>
        <p:spPr>
          <a:xfrm>
            <a:off x="3276600" y="1797232"/>
            <a:ext cx="5267325" cy="5054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38400"/>
            <a:ext cx="32766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 chart payroll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23751"/>
            <a:ext cx="4874389" cy="5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Levels of design </a:t>
            </a:r>
            <a:r>
              <a:rPr lang="en-US" sz="3200" dirty="0" smtClean="0"/>
              <a:t>–</a:t>
            </a:r>
            <a:r>
              <a:rPr lang="en-US" sz="3200" dirty="0"/>
              <a:t> </a:t>
            </a:r>
            <a:r>
              <a:rPr lang="en-US" sz="3200" dirty="0" smtClean="0"/>
              <a:t>Flowcharts &amp; pseudocode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This step fills in the last details of the program.  This step shows </a:t>
            </a:r>
            <a:r>
              <a:rPr lang="en-US" sz="2200" i="1" dirty="0"/>
              <a:t>how</a:t>
            </a:r>
            <a:r>
              <a:rPr lang="en-US" sz="2200" dirty="0"/>
              <a:t> the actual tasks are accomplished – the algorithm to solve the task.  This step consists of multiple diagrams, one for each part of the program.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Any program can be written using a combination of three processing</a:t>
            </a:r>
            <a:r>
              <a:rPr lang="en-US" sz="2200" i="1" dirty="0"/>
              <a:t> control structures</a:t>
            </a:r>
            <a:r>
              <a:rPr lang="en-US" sz="2200" dirty="0"/>
              <a:t>: sequential processing, decision processing, and repetitive processing.  </a:t>
            </a:r>
          </a:p>
        </p:txBody>
      </p:sp>
    </p:spTree>
    <p:extLst>
      <p:ext uri="{BB962C8B-B14F-4D97-AF65-F5344CB8AC3E}">
        <p14:creationId xmlns:p14="http://schemas.microsoft.com/office/powerpoint/2010/main" val="2211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Levels of design </a:t>
            </a:r>
            <a:r>
              <a:rPr lang="en-US" sz="3200" dirty="0" smtClean="0"/>
              <a:t>–</a:t>
            </a:r>
            <a:r>
              <a:rPr lang="en-US" sz="3200" dirty="0"/>
              <a:t> </a:t>
            </a:r>
            <a:r>
              <a:rPr lang="en-US" sz="3200" dirty="0" smtClean="0"/>
              <a:t>Flowcharts &amp; pseudocode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To </a:t>
            </a:r>
            <a:r>
              <a:rPr lang="en-US" sz="2200" dirty="0"/>
              <a:t>begin building your program design abilities, we’ll start by learning how to design and code sequential processing programs.  After you’ve mastered/experienced this, we’ll move on to the other two (later in the course)</a:t>
            </a:r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step of design can be done using a multitude of tools/techniques; you’ll learn about two of them:  flowcharts and pseudocode</a:t>
            </a:r>
          </a:p>
        </p:txBody>
      </p:sp>
    </p:spTree>
    <p:extLst>
      <p:ext uri="{BB962C8B-B14F-4D97-AF65-F5344CB8AC3E}">
        <p14:creationId xmlns:p14="http://schemas.microsoft.com/office/powerpoint/2010/main" val="4789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failures</a:t>
            </a:r>
            <a:endParaRPr lang="en-US" dirty="0"/>
          </a:p>
        </p:txBody>
      </p:sp>
      <p:pic>
        <p:nvPicPr>
          <p:cNvPr id="1026" name="Picture 2" descr="http://www.searchenginepeople.com/wp-content/uploads/2011/10/f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1455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53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1200"/>
            <a:ext cx="6306430" cy="480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3230" y="2209800"/>
            <a:ext cx="146597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Download Visio Instructions from website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7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438400"/>
            <a:ext cx="71954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2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1"/>
            <a:ext cx="6039693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0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6248400" cy="4419600"/>
          </a:xfrm>
        </p:spPr>
        <p:txBody>
          <a:bodyPr/>
          <a:lstStyle/>
          <a:p>
            <a:r>
              <a:rPr lang="en-US" sz="2400" dirty="0"/>
              <a:t>One output box (I/O) per output command.  </a:t>
            </a:r>
          </a:p>
          <a:p>
            <a:endParaRPr lang="en-US" sz="2400" dirty="0" smtClean="0"/>
          </a:p>
          <a:p>
            <a:r>
              <a:rPr lang="en-US" sz="2400" dirty="0" smtClean="0"/>
              <a:t>Lines </a:t>
            </a:r>
            <a:r>
              <a:rPr lang="en-US" sz="2400" dirty="0"/>
              <a:t>connecting symbols should have arrows pointing to the following </a:t>
            </a:r>
            <a:r>
              <a:rPr lang="en-US" sz="2400" dirty="0" smtClean="0"/>
              <a:t>symbol</a:t>
            </a:r>
          </a:p>
          <a:p>
            <a:endParaRPr lang="en-US" sz="2400" dirty="0"/>
          </a:p>
          <a:p>
            <a:r>
              <a:rPr lang="en-US" sz="2400" dirty="0"/>
              <a:t>If abbreviated variable names are used, I recommend a </a:t>
            </a:r>
            <a:r>
              <a:rPr lang="en-US" sz="2400" i="1" dirty="0"/>
              <a:t>legend</a:t>
            </a:r>
            <a:r>
              <a:rPr lang="en-US" sz="2400" dirty="0"/>
              <a:t> or glossary box near the bottom of the flowchart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514600"/>
            <a:ext cx="2133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 example–Years to days</a:t>
            </a:r>
            <a:endParaRPr lang="en-US" dirty="0"/>
          </a:p>
        </p:txBody>
      </p:sp>
      <p:pic>
        <p:nvPicPr>
          <p:cNvPr id="3" name="Picture 2" descr="Vis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3" y="1960563"/>
            <a:ext cx="9110400" cy="33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6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visio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083" y="2286001"/>
            <a:ext cx="3794917" cy="21335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129192" cy="4419600"/>
          </a:xfrm>
        </p:spPr>
        <p:txBody>
          <a:bodyPr/>
          <a:lstStyle/>
          <a:p>
            <a:r>
              <a:rPr lang="en-US" sz="2800" dirty="0" smtClean="0"/>
              <a:t>Introduction to Visio</a:t>
            </a:r>
          </a:p>
          <a:p>
            <a:pPr lvl="1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www.youtube.com/watch?v=ivOS3haI2NY</a:t>
            </a:r>
            <a:endParaRPr lang="en-US" sz="2400" dirty="0" smtClean="0"/>
          </a:p>
          <a:p>
            <a:pPr lvl="1"/>
            <a:r>
              <a:rPr lang="en-US" sz="2400" dirty="0" smtClean="0"/>
              <a:t>The first 6 minutes or so are relating to programming flow charts</a:t>
            </a:r>
          </a:p>
          <a:p>
            <a:r>
              <a:rPr lang="en-US" sz="2800" dirty="0" smtClean="0"/>
              <a:t>Flowchart visualization of decision structures</a:t>
            </a:r>
          </a:p>
          <a:p>
            <a:pPr lvl="1"/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www.youtube.com/watch?v=MHe1N5veQhg</a:t>
            </a:r>
            <a:endParaRPr lang="en-US" sz="2400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663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these flow charts doing?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13561"/>
            <a:ext cx="3105150" cy="5029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91880"/>
            <a:ext cx="4021317" cy="48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9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0013"/>
            <a:ext cx="8545018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2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727842"/>
          </a:xfrm>
        </p:spPr>
        <p:txBody>
          <a:bodyPr/>
          <a:lstStyle/>
          <a:p>
            <a:r>
              <a:rPr lang="en-US" dirty="0" smtClean="0"/>
              <a:t>Visio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868488"/>
            <a:ext cx="8610600" cy="1442271"/>
          </a:xfrm>
        </p:spPr>
        <p:txBody>
          <a:bodyPr anchor="t"/>
          <a:lstStyle/>
          <a:p>
            <a:r>
              <a:rPr lang="en-US" sz="2400" dirty="0" smtClean="0">
                <a:solidFill>
                  <a:srgbClr val="7030A0"/>
                </a:solidFill>
              </a:rPr>
              <a:t>Open Visio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If you do not have it, follow along and install it in your machine prior to the next class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Create this diagram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17" y="3476446"/>
            <a:ext cx="6048352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9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7030A0"/>
                </a:solidFill>
              </a:rPr>
              <a:t>Create flowcharts for the following: </a:t>
            </a:r>
            <a:r>
              <a:rPr lang="en-US" sz="2400" dirty="0">
                <a:solidFill>
                  <a:srgbClr val="7030A0"/>
                </a:solidFill>
              </a:rPr>
              <a:t>Hand-in as group (all names) -via email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Meters to yards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Years to days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Bowling</a:t>
            </a:r>
          </a:p>
          <a:p>
            <a:pPr lvl="1"/>
            <a:endParaRPr lang="en-US" sz="24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Individually  -</a:t>
            </a:r>
            <a:r>
              <a:rPr lang="en-US" sz="2400" dirty="0">
                <a:solidFill>
                  <a:srgbClr val="7030A0"/>
                </a:solidFill>
              </a:rPr>
              <a:t>via email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Pay sheet program flowchart</a:t>
            </a:r>
          </a:p>
        </p:txBody>
      </p:sp>
    </p:spTree>
    <p:extLst>
      <p:ext uri="{BB962C8B-B14F-4D97-AF65-F5344CB8AC3E}">
        <p14:creationId xmlns:p14="http://schemas.microsoft.com/office/powerpoint/2010/main" val="359405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failures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282" b="24155"/>
          <a:stretch/>
        </p:blipFill>
        <p:spPr>
          <a:xfrm>
            <a:off x="1524000" y="1987297"/>
            <a:ext cx="6095999" cy="47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07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343400" cy="4419600"/>
          </a:xfrm>
        </p:spPr>
        <p:txBody>
          <a:bodyPr/>
          <a:lstStyle/>
          <a:p>
            <a:r>
              <a:rPr lang="en-US" sz="2000" dirty="0" smtClean="0"/>
              <a:t>Structured, English-like statements that represent the sequence of steps a </a:t>
            </a:r>
            <a:r>
              <a:rPr lang="en-US" sz="2000" dirty="0"/>
              <a:t>program follows to complete its task.  </a:t>
            </a:r>
            <a:endParaRPr lang="en-US" sz="2000" dirty="0" smtClean="0"/>
          </a:p>
          <a:p>
            <a:r>
              <a:rPr lang="en-US" sz="2000" dirty="0" smtClean="0"/>
              <a:t>Easier </a:t>
            </a:r>
            <a:r>
              <a:rPr lang="en-US" sz="2000" dirty="0"/>
              <a:t>to generate than the pictorial design </a:t>
            </a:r>
            <a:r>
              <a:rPr lang="en-US" sz="2000" dirty="0" smtClean="0"/>
              <a:t>techniques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be quickly generated using any word </a:t>
            </a:r>
            <a:r>
              <a:rPr lang="en-US" sz="2000" dirty="0" smtClean="0"/>
              <a:t>processor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/>
              <a:t>programmers gain experience, their pseudocode begins to look more and more like actual code, making it less useful as documentation for non-programmers.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21" y="1905000"/>
            <a:ext cx="4597758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83" y="3800066"/>
            <a:ext cx="271562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5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vs flowcharts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329249" cy="4419600"/>
          </a:xfrm>
        </p:spPr>
        <p:txBody>
          <a:bodyPr/>
          <a:lstStyle/>
          <a:p>
            <a:r>
              <a:rPr lang="en-US" sz="1800" dirty="0" smtClean="0"/>
              <a:t>Supervisors prefer </a:t>
            </a:r>
            <a:r>
              <a:rPr lang="en-US" sz="1800" dirty="0"/>
              <a:t>the pictorial design techniques. </a:t>
            </a:r>
            <a:r>
              <a:rPr lang="en-US" sz="1800" dirty="0" smtClean="0"/>
              <a:t>Automated </a:t>
            </a:r>
            <a:r>
              <a:rPr lang="en-US" sz="1800" dirty="0"/>
              <a:t>tools have made generating and changing flowcharts easier.  </a:t>
            </a:r>
          </a:p>
          <a:p>
            <a:r>
              <a:rPr lang="en-US" sz="1800" dirty="0"/>
              <a:t>Where pseudocode is used, it is often strictly controlled, almost making it a language of its own.</a:t>
            </a:r>
          </a:p>
          <a:p>
            <a:r>
              <a:rPr lang="en-US" sz="1800" dirty="0"/>
              <a:t>Pseudocode usually starts out with the event module’s name and ends with the keyword End (or Return).  Between these lines are English-like descriptions of the steps the program must accomplish.  </a:t>
            </a:r>
            <a:r>
              <a:rPr lang="en-US" sz="1800" i="1" dirty="0"/>
              <a:t>Keywords</a:t>
            </a:r>
            <a:r>
              <a:rPr lang="en-US" sz="1800" dirty="0"/>
              <a:t> are used for certain types of processing.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32017"/>
            <a:ext cx="4191000" cy="43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7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vs flowchart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295" r="13068"/>
          <a:stretch/>
        </p:blipFill>
        <p:spPr>
          <a:xfrm>
            <a:off x="1371600" y="2133600"/>
            <a:ext cx="618466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2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for pseudocode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572000" cy="4419600"/>
          </a:xfrm>
        </p:spPr>
        <p:txBody>
          <a:bodyPr/>
          <a:lstStyle/>
          <a:p>
            <a:r>
              <a:rPr lang="en-US" sz="1600" dirty="0" smtClean="0"/>
              <a:t>Outputting</a:t>
            </a:r>
            <a:r>
              <a:rPr lang="en-US" sz="1600" b="1" dirty="0" smtClean="0"/>
              <a:t> </a:t>
            </a:r>
            <a:r>
              <a:rPr lang="en-US" sz="1600" dirty="0"/>
              <a:t>Information</a:t>
            </a:r>
            <a:r>
              <a:rPr lang="en-US" sz="1600" b="1" dirty="0"/>
              <a:t>:</a:t>
            </a:r>
            <a:endParaRPr lang="en-US" sz="1600" dirty="0"/>
          </a:p>
          <a:p>
            <a:pPr lvl="1"/>
            <a:r>
              <a:rPr lang="en-US" sz="1600" b="1" dirty="0"/>
              <a:t>DISPLAY</a:t>
            </a:r>
            <a:r>
              <a:rPr lang="en-US" sz="1600" dirty="0"/>
              <a:t> (output to screen)</a:t>
            </a:r>
          </a:p>
          <a:p>
            <a:pPr lvl="1"/>
            <a:r>
              <a:rPr lang="en-US" sz="1600" b="1" dirty="0"/>
              <a:t>PRINT </a:t>
            </a:r>
            <a:r>
              <a:rPr lang="en-US" sz="1600" dirty="0"/>
              <a:t>(output to printer)</a:t>
            </a:r>
          </a:p>
          <a:p>
            <a:r>
              <a:rPr lang="en-US" sz="1600" dirty="0" smtClean="0"/>
              <a:t>Arithmetic</a:t>
            </a:r>
            <a:r>
              <a:rPr lang="en-US" sz="1600" b="1" dirty="0"/>
              <a:t>:</a:t>
            </a:r>
            <a:endParaRPr lang="en-US" sz="1600" dirty="0"/>
          </a:p>
          <a:p>
            <a:pPr lvl="1"/>
            <a:r>
              <a:rPr lang="en-US" sz="1600" dirty="0"/>
              <a:t>Mathematical formulas may be preceded by the keyword </a:t>
            </a:r>
            <a:r>
              <a:rPr lang="en-US" sz="1600" b="1" dirty="0"/>
              <a:t>CALCULATE</a:t>
            </a:r>
            <a:r>
              <a:rPr lang="en-US" sz="1600" dirty="0"/>
              <a:t>, but this is </a:t>
            </a:r>
            <a:r>
              <a:rPr lang="en-US" sz="1600" u="sng" dirty="0"/>
              <a:t>not required</a:t>
            </a:r>
            <a:r>
              <a:rPr lang="en-US" sz="1600" dirty="0"/>
              <a:t>.  Formulas are usually self-evident without the keyword. </a:t>
            </a:r>
          </a:p>
          <a:p>
            <a:pPr lvl="2"/>
            <a:r>
              <a:rPr lang="en-US" sz="1600" dirty="0"/>
              <a:t>Simply list the formula (result = equation) in your pseudocode.</a:t>
            </a:r>
          </a:p>
          <a:p>
            <a:pPr lvl="2"/>
            <a:r>
              <a:rPr lang="en-US" sz="1600" dirty="0"/>
              <a:t>Initializing or assigning a value may be preceded by the keyword </a:t>
            </a:r>
            <a:r>
              <a:rPr lang="en-US" sz="1600" b="1" dirty="0"/>
              <a:t>INITIALIZE, </a:t>
            </a:r>
            <a:r>
              <a:rPr lang="en-US" sz="1600" dirty="0"/>
              <a:t>but this is </a:t>
            </a:r>
            <a:r>
              <a:rPr lang="en-US" sz="1600" u="sng" dirty="0"/>
              <a:t>not </a:t>
            </a:r>
            <a:r>
              <a:rPr lang="en-US" sz="1600" u="sng" dirty="0" smtClean="0"/>
              <a:t>required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94" y="2514600"/>
            <a:ext cx="41701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99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for pseudocode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724400" cy="4419600"/>
          </a:xfrm>
        </p:spPr>
        <p:txBody>
          <a:bodyPr/>
          <a:lstStyle/>
          <a:p>
            <a:r>
              <a:rPr lang="en-US" sz="2000" dirty="0" smtClean="0"/>
              <a:t>Receiving</a:t>
            </a:r>
            <a:r>
              <a:rPr lang="en-US" sz="2000" b="1" dirty="0" smtClean="0"/>
              <a:t> </a:t>
            </a:r>
            <a:r>
              <a:rPr lang="en-US" sz="2000" dirty="0"/>
              <a:t>Information</a:t>
            </a:r>
            <a:r>
              <a:rPr lang="en-US" sz="2000" b="1" dirty="0"/>
              <a:t>:</a:t>
            </a:r>
            <a:endParaRPr lang="en-US" sz="2000" dirty="0"/>
          </a:p>
          <a:p>
            <a:pPr lvl="1"/>
            <a:r>
              <a:rPr lang="en-US" sz="2000" b="1" dirty="0"/>
              <a:t>READ</a:t>
            </a:r>
            <a:r>
              <a:rPr lang="en-US" sz="2000" dirty="0"/>
              <a:t> (input from a </a:t>
            </a:r>
            <a:r>
              <a:rPr lang="en-US" sz="2000" dirty="0" smtClean="0"/>
              <a:t>file)</a:t>
            </a:r>
            <a:endParaRPr lang="en-US" sz="2000" dirty="0"/>
          </a:p>
          <a:p>
            <a:r>
              <a:rPr lang="en-US" sz="2000" dirty="0" smtClean="0"/>
              <a:t>Decisions</a:t>
            </a:r>
            <a:endParaRPr lang="en-US" sz="2000" dirty="0"/>
          </a:p>
          <a:p>
            <a:pPr lvl="1"/>
            <a:r>
              <a:rPr lang="en-US" sz="2000" b="1" dirty="0"/>
              <a:t>IF</a:t>
            </a:r>
            <a:r>
              <a:rPr lang="en-US" sz="2000" dirty="0"/>
              <a:t>, </a:t>
            </a:r>
            <a:r>
              <a:rPr lang="en-US" sz="2000" b="1" dirty="0"/>
              <a:t>THEN</a:t>
            </a:r>
            <a:r>
              <a:rPr lang="en-US" sz="2000" dirty="0"/>
              <a:t>, </a:t>
            </a:r>
            <a:r>
              <a:rPr lang="en-US" sz="2000" b="1" dirty="0"/>
              <a:t>ELSE</a:t>
            </a:r>
            <a:r>
              <a:rPr lang="en-US" sz="2000" dirty="0"/>
              <a:t>, </a:t>
            </a:r>
            <a:r>
              <a:rPr lang="en-US" sz="2000" b="1" dirty="0"/>
              <a:t>ELSEIF</a:t>
            </a:r>
            <a:r>
              <a:rPr lang="en-US" sz="2000" dirty="0"/>
              <a:t>, </a:t>
            </a:r>
            <a:r>
              <a:rPr lang="en-US" sz="2000" b="1" dirty="0"/>
              <a:t>ENDIF</a:t>
            </a:r>
            <a:r>
              <a:rPr lang="en-US" sz="2000" dirty="0"/>
              <a:t>, and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To be discussed fully </a:t>
            </a:r>
            <a:r>
              <a:rPr lang="en-US" sz="2000" dirty="0" smtClean="0"/>
              <a:t>later</a:t>
            </a:r>
          </a:p>
          <a:p>
            <a:r>
              <a:rPr lang="en-US" sz="2000" dirty="0" smtClean="0"/>
              <a:t>Repetition</a:t>
            </a:r>
            <a:endParaRPr lang="en-US" sz="2000" dirty="0"/>
          </a:p>
          <a:p>
            <a:pPr lvl="1"/>
            <a:r>
              <a:rPr lang="en-US" sz="2000" b="1" dirty="0"/>
              <a:t>REPEAT… UNTIL,  DO…WHILE,  FOR</a:t>
            </a:r>
            <a:endParaRPr lang="en-US" sz="2000" dirty="0"/>
          </a:p>
          <a:p>
            <a:r>
              <a:rPr lang="en-US" sz="1600" dirty="0"/>
              <a:t> </a:t>
            </a:r>
            <a:r>
              <a:rPr lang="en-US" sz="1600" b="1" dirty="0" smtClean="0"/>
              <a:t>END</a:t>
            </a:r>
            <a:endParaRPr lang="en-US" sz="1600" dirty="0"/>
          </a:p>
          <a:p>
            <a:r>
              <a:rPr lang="en-US" sz="1600" b="1" dirty="0"/>
              <a:t>RETURN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b="19883"/>
          <a:stretch/>
        </p:blipFill>
        <p:spPr>
          <a:xfrm>
            <a:off x="4700451" y="2514600"/>
            <a:ext cx="4419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32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400" dirty="0">
                <a:solidFill>
                  <a:srgbClr val="7030A0"/>
                </a:solidFill>
              </a:rPr>
              <a:t>Small groups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Create </a:t>
            </a:r>
            <a:r>
              <a:rPr lang="en-US" sz="2000" dirty="0" err="1">
                <a:solidFill>
                  <a:srgbClr val="7030A0"/>
                </a:solidFill>
              </a:rPr>
              <a:t>pseudocode</a:t>
            </a:r>
            <a:r>
              <a:rPr lang="en-US" sz="2000" dirty="0">
                <a:solidFill>
                  <a:srgbClr val="7030A0"/>
                </a:solidFill>
              </a:rPr>
              <a:t> for Meters to Yards and Years to Days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Create </a:t>
            </a:r>
            <a:r>
              <a:rPr lang="en-US" sz="2000" dirty="0" err="1">
                <a:solidFill>
                  <a:srgbClr val="7030A0"/>
                </a:solidFill>
              </a:rPr>
              <a:t>pseudocode</a:t>
            </a:r>
            <a:r>
              <a:rPr lang="en-US" sz="2000" dirty="0">
                <a:solidFill>
                  <a:srgbClr val="7030A0"/>
                </a:solidFill>
              </a:rPr>
              <a:t> for bowling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Arial" charset="0"/>
              </a:rPr>
              <a:t>Create pseudocode for Paysheet program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Individual exercises to hand in: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Unit 3 worksheet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Rental Gas Cost Estimate program design, part 2</a:t>
            </a: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41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IOP or TOE as a guide</a:t>
            </a:r>
          </a:p>
          <a:p>
            <a:r>
              <a:rPr lang="en-US" dirty="0" smtClean="0"/>
              <a:t>For each input, select appropriate value</a:t>
            </a:r>
          </a:p>
          <a:p>
            <a:r>
              <a:rPr lang="en-US" dirty="0" smtClean="0"/>
              <a:t>Determine the expected value of program outputs (if possible)</a:t>
            </a:r>
          </a:p>
          <a:p>
            <a:pPr lvl="1"/>
            <a:r>
              <a:rPr lang="en-US" dirty="0" smtClean="0"/>
              <a:t>May need to determine the values of the working variables as well</a:t>
            </a:r>
          </a:p>
          <a:p>
            <a:pPr lvl="1"/>
            <a:r>
              <a:rPr lang="en-US" dirty="0" smtClean="0"/>
              <a:t>Create multiple sets of test data to thoroughly test the application.  </a:t>
            </a:r>
          </a:p>
          <a:p>
            <a:r>
              <a:rPr lang="en-US" dirty="0" smtClean="0"/>
              <a:t>Make sure to test data that will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53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Testing plan guide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30" y="2590800"/>
            <a:ext cx="86070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73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Amount test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47318"/>
              </p:ext>
            </p:extLst>
          </p:nvPr>
        </p:nvGraphicFramePr>
        <p:xfrm>
          <a:off x="457200" y="2209800"/>
          <a:ext cx="8077198" cy="31310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5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84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Plan for :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Sales Amount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Assigned or  Expected Values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Inputs: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salesTotal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1534.13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Percent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Processing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Anticipated Equations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 = salesTotal * taxRate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 = 25.00 * .055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 = 1534.13 *.0425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invoiceTotal = salesTotal + tax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invoiceTotal = 25 + 1.38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invoiceTotal = 1534.13 * 65.20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Anticipated Results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invoiceTotal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1599.33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228600" algn="l"/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562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There may seem to be a lot of redundant information here, but when you combine this Test Plan tool with a debugger, they blend together very well.  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While </a:t>
            </a:r>
            <a:r>
              <a:rPr lang="en-US" sz="1200" dirty="0"/>
              <a:t>using a debugger, you can touch variable names (like </a:t>
            </a:r>
            <a:r>
              <a:rPr lang="en-US" sz="1200" dirty="0" err="1"/>
              <a:t>salesTotal</a:t>
            </a:r>
            <a:r>
              <a:rPr lang="en-US" sz="1200" dirty="0"/>
              <a:t> and tax in the example above) in a program that is running to see what values they contain.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these values with the values in your test plan to help uncover errors.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0563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olidFill>
                  <a:srgbClr val="7030A0"/>
                </a:solidFill>
              </a:rPr>
              <a:t>Rental Gas Cost Estimate program design, part </a:t>
            </a:r>
            <a:r>
              <a:rPr lang="en-US" dirty="0" smtClean="0">
                <a:solidFill>
                  <a:srgbClr val="7030A0"/>
                </a:solidFill>
              </a:rPr>
              <a:t>3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Math Program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Additional Assignment (you must pick one of the 3 on my website)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failures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0530"/>
          <a:stretch/>
        </p:blipFill>
        <p:spPr>
          <a:xfrm>
            <a:off x="2133600" y="1985475"/>
            <a:ext cx="5257800" cy="48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failures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9696"/>
            <a:ext cx="7162800" cy="45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7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Simplifies large program development</a:t>
            </a:r>
          </a:p>
          <a:p>
            <a:pPr lvl="1"/>
            <a:r>
              <a:rPr lang="en-US" dirty="0" smtClean="0"/>
              <a:t>Break program into smaller parts</a:t>
            </a:r>
          </a:p>
          <a:p>
            <a:pPr lvl="2"/>
            <a:r>
              <a:rPr lang="en-US" dirty="0" smtClean="0"/>
              <a:t>Develop those parts separately</a:t>
            </a:r>
          </a:p>
          <a:p>
            <a:pPr lvl="2"/>
            <a:r>
              <a:rPr lang="en-US" dirty="0" smtClean="0"/>
              <a:t>Why is this helpful?</a:t>
            </a:r>
          </a:p>
          <a:p>
            <a:pPr lvl="3"/>
            <a:r>
              <a:rPr lang="en-US" dirty="0" smtClean="0"/>
              <a:t>Small is easier to program than large</a:t>
            </a:r>
          </a:p>
          <a:p>
            <a:pPr lvl="3"/>
            <a:r>
              <a:rPr lang="en-US" dirty="0" smtClean="0"/>
              <a:t>Testing small is easier than testing large.  Imagine testing a federal website vs testing a calculator</a:t>
            </a:r>
          </a:p>
          <a:p>
            <a:pPr lvl="3"/>
            <a:r>
              <a:rPr lang="en-US" dirty="0" smtClean="0"/>
              <a:t>Leads to better programs</a:t>
            </a:r>
          </a:p>
          <a:p>
            <a:pPr lvl="3"/>
            <a:r>
              <a:rPr lang="en-US" dirty="0" smtClean="0"/>
              <a:t>Easier maintenance of programs because problems are able to be localized to a smaller area</a:t>
            </a:r>
          </a:p>
          <a:p>
            <a:pPr lvl="2"/>
            <a:r>
              <a:rPr lang="en-US" dirty="0" smtClean="0"/>
              <a:t>Document the parts consistently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352800"/>
            <a:ext cx="2214562" cy="8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MSTC&amp;quot;&quot;/&gt;&lt;property id=&quot;20307&quot; value=&quot;313&quot;/&gt;&lt;/object&gt;&lt;object type=&quot;3&quot; unique_id=&quot;10109&quot;&gt;&lt;property id=&quot;20148&quot; value=&quot;5&quot;/&gt;&lt;property id=&quot;20300&quot; value=&quot;Slide 2 - &amp;quot;Overview&amp;quot;&quot;/&gt;&lt;property id=&quot;20307&quot; value=&quot;314&quot;/&gt;&lt;/object&gt;&lt;object type=&quot;3&quot; unique_id=&quot;10110&quot;&gt;&lt;property id=&quot;20148&quot; value=&quot;5&quot;/&gt;&lt;property id=&quot;20300&quot; value=&quot;Slide 3 - &amp;quot;Program Success orientation&amp;#x0D;&amp;#x0A;(PSO)&amp;quot;&quot;/&gt;&lt;property id=&quot;20307&quot; value=&quot;315&quot;/&gt;&lt;/object&gt;&lt;object type=&quot;3&quot; unique_id=&quot;10111&quot;&gt;&lt;property id=&quot;20148&quot; value=&quot;5&quot;/&gt;&lt;property id=&quot;20300&quot; value=&quot;Slide 5 - &amp;quot;MSTC Network Login&amp;quot;&quot;/&gt;&lt;property id=&quot;20307&quot; value=&quot;316&quot;/&gt;&lt;/object&gt;&lt;object type=&quot;3&quot; unique_id=&quot;10113&quot;&gt;&lt;property id=&quot;20148&quot; value=&quot;5&quot;/&gt;&lt;property id=&quot;20300&quot; value=&quot;Slide 6 - &amp;quot;User Profiles&amp;quot;&quot;/&gt;&lt;property id=&quot;20307&quot; value=&quot;318&quot;/&gt;&lt;/object&gt;&lt;object type=&quot;3&quot; unique_id=&quot;10114&quot;&gt;&lt;property id=&quot;20148&quot; value=&quot;5&quot;/&gt;&lt;property id=&quot;20300&quot; value=&quot;Slide 7 - &amp;quot;MyMSTC&amp;quot;&quot;/&gt;&lt;property id=&quot;20307&quot; value=&quot;319&quot;/&gt;&lt;/object&gt;&lt;object type=&quot;3&quot; unique_id=&quot;10115&quot;&gt;&lt;property id=&quot;20148&quot; value=&quot;5&quot;/&gt;&lt;property id=&quot;20300&quot; value=&quot;Slide 8 - &amp;quot;MSTC Email&amp;quot;&quot;/&gt;&lt;property id=&quot;20307&quot; value=&quot;320&quot;/&gt;&lt;/object&gt;&lt;object type=&quot;3&quot; unique_id=&quot;10116&quot;&gt;&lt;property id=&quot;20148&quot; value=&quot;5&quot;/&gt;&lt;property id=&quot;20300&quot; value=&quot;Slide 9 - &amp;quot;MSTC Email&amp;quot;&quot;/&gt;&lt;property id=&quot;20307&quot; value=&quot;321&quot;/&gt;&lt;/object&gt;&lt;object type=&quot;3&quot; unique_id=&quot;10117&quot;&gt;&lt;property id=&quot;20148&quot; value=&quot;5&quot;/&gt;&lt;property id=&quot;20300&quot; value=&quot;Slide 10 - &amp;quot;Online Grades&amp;quot;&quot;/&gt;&lt;property id=&quot;20307&quot; value=&quot;322&quot;/&gt;&lt;/object&gt;&lt;object type=&quot;3&quot; unique_id=&quot;10118&quot;&gt;&lt;property id=&quot;20148&quot; value=&quot;5&quot;/&gt;&lt;property id=&quot;20300&quot; value=&quot;Slide 11 - &amp;quot;Computer at Home&amp;quot;&quot;/&gt;&lt;property id=&quot;20307&quot; value=&quot;323&quot;/&gt;&lt;/object&gt;&lt;object type=&quot;3&quot; unique_id=&quot;10223&quot;&gt;&lt;property id=&quot;20148&quot; value=&quot;5&quot;/&gt;&lt;property id=&quot;20300&quot; value=&quot;Slide 12 - &amp;quot;Software Needs&amp;quot;&quot;/&gt;&lt;property id=&quot;20307&quot; value=&quot;324&quot;/&gt;&lt;/object&gt;&lt;object type=&quot;3&quot; unique_id=&quot;10285&quot;&gt;&lt;property id=&quot;20148&quot; value=&quot;5&quot;/&gt;&lt;property id=&quot;20300&quot; value=&quot;Slide 14 - &amp;quot;Network STorage&amp;quot;&quot;/&gt;&lt;property id=&quot;20307&quot; value=&quot;326&quot;/&gt;&lt;/object&gt;&lt;object type=&quot;3&quot; unique_id=&quot;10286&quot;&gt;&lt;property id=&quot;20148&quot; value=&quot;5&quot;/&gt;&lt;property id=&quot;20300&quot; value=&quot;Slide 15 - &amp;quot;Cloud Storage&amp;quot;&quot;/&gt;&lt;property id=&quot;20307&quot; value=&quot;327&quot;/&gt;&lt;/object&gt;&lt;object type=&quot;3&quot; unique_id=&quot;10389&quot;&gt;&lt;property id=&quot;20148&quot; value=&quot;5&quot;/&gt;&lt;property id=&quot;20300&quot; value=&quot;Slide 13 - &amp;quot;Other Computer Resources&amp;quot;&quot;/&gt;&lt;property id=&quot;20307&quot; value=&quot;331&quot;/&gt;&lt;/object&gt;&lt;object type=&quot;3&quot; unique_id=&quot;10390&quot;&gt;&lt;property id=&quot;20148&quot; value=&quot;5&quot;/&gt;&lt;property id=&quot;20300&quot; value=&quot;Slide 16 - &amp;quot;Printing in the Lab&amp;quot;&quot;/&gt;&lt;property id=&quot;20307&quot; value=&quot;328&quot;/&gt;&lt;/object&gt;&lt;object type=&quot;3&quot; unique_id=&quot;10391&quot;&gt;&lt;property id=&quot;20148&quot; value=&quot;5&quot;/&gt;&lt;property id=&quot;20300&quot; value=&quot;Slide 17 - &amp;quot;C.A.S.S.&amp;quot;&quot;/&gt;&lt;property id=&quot;20307&quot; value=&quot;329&quot;/&gt;&lt;/object&gt;&lt;object type=&quot;3&quot; unique_id=&quot;10392&quot;&gt;&lt;property id=&quot;20148&quot; value=&quot;5&quot;/&gt;&lt;property id=&quot;20300&quot; value=&quot;Slide 18 - &amp;quot;Course Website &amp;amp; Syllabus&amp;quot;&quot;/&gt;&lt;property id=&quot;20307&quot; value=&quot;330&quot;/&gt;&lt;/object&gt;&lt;object type=&quot;3&quot; unique_id=&quot;10393&quot;&gt;&lt;property id=&quot;20148&quot; value=&quot;5&quot;/&gt;&lt;property id=&quot;20300&quot; value=&quot;Slide 4 - &amp;quot;Mac Lab&amp;quot;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7D8B3A-6C63-4BAC-85AE-A48571BBC96E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1787</TotalTime>
  <Words>2170</Words>
  <Application>Microsoft Office PowerPoint</Application>
  <PresentationFormat>On-screen Show (4:3)</PresentationFormat>
  <Paragraphs>478</Paragraphs>
  <Slides>69</Slides>
  <Notes>55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MSTC PowerPoint Template</vt:lpstr>
      <vt:lpstr>Unit 3 – Program Design</vt:lpstr>
      <vt:lpstr>Overview</vt:lpstr>
      <vt:lpstr>Program design, why is this important?</vt:lpstr>
      <vt:lpstr>Design failures</vt:lpstr>
      <vt:lpstr>Design failures</vt:lpstr>
      <vt:lpstr>Design failures</vt:lpstr>
      <vt:lpstr>Design failures</vt:lpstr>
      <vt:lpstr>Design failures</vt:lpstr>
      <vt:lpstr>Step by step process</vt:lpstr>
      <vt:lpstr>Step by step process</vt:lpstr>
      <vt:lpstr>algorithms</vt:lpstr>
      <vt:lpstr>Levels of Design</vt:lpstr>
      <vt:lpstr>Levels of design – Define what the application is to do</vt:lpstr>
      <vt:lpstr>Levels of design – Define what the application is to do – IOP Chart</vt:lpstr>
      <vt:lpstr>Scrabble iop</vt:lpstr>
      <vt:lpstr>IOP examples – in class assignment in teams</vt:lpstr>
      <vt:lpstr>Bowling IOP</vt:lpstr>
      <vt:lpstr>Meters to yards IOP</vt:lpstr>
      <vt:lpstr>Years to days IOP</vt:lpstr>
      <vt:lpstr>Individual exercise</vt:lpstr>
      <vt:lpstr>Payroll IOP Chart</vt:lpstr>
      <vt:lpstr>Bad GUI</vt:lpstr>
      <vt:lpstr>Bad GUI</vt:lpstr>
      <vt:lpstr>Bad GUI</vt:lpstr>
      <vt:lpstr>Bad GUI</vt:lpstr>
      <vt:lpstr>Bad GUI</vt:lpstr>
      <vt:lpstr>Bad GUI</vt:lpstr>
      <vt:lpstr>Bad GUI</vt:lpstr>
      <vt:lpstr>Bad GUI</vt:lpstr>
      <vt:lpstr>Levels of design – Design User Interface</vt:lpstr>
      <vt:lpstr>UX guidelines</vt:lpstr>
      <vt:lpstr>UX guidelines</vt:lpstr>
      <vt:lpstr>UX guidelines</vt:lpstr>
      <vt:lpstr>UX guidelines – flow of the controls</vt:lpstr>
      <vt:lpstr>UX guidelines – flow of the controls</vt:lpstr>
      <vt:lpstr>Common windows controls that can be used in design</vt:lpstr>
      <vt:lpstr>assignments</vt:lpstr>
      <vt:lpstr>Levels of design -task –object-event (TOE) chart</vt:lpstr>
      <vt:lpstr>Toe chart - tasks</vt:lpstr>
      <vt:lpstr>TOE Chart - objects</vt:lpstr>
      <vt:lpstr>Toe chart- events</vt:lpstr>
      <vt:lpstr>Toe sheet – meters to yards</vt:lpstr>
      <vt:lpstr>Toe chart – pay sheet </vt:lpstr>
      <vt:lpstr>In class assignments</vt:lpstr>
      <vt:lpstr>Years to days toe</vt:lpstr>
      <vt:lpstr>Bowling toe</vt:lpstr>
      <vt:lpstr>Toe chart payroll</vt:lpstr>
      <vt:lpstr>Levels of design – Flowcharts &amp; pseudocode</vt:lpstr>
      <vt:lpstr>Levels of design – Flowcharts &amp; pseudocode</vt:lpstr>
      <vt:lpstr>flowcharts</vt:lpstr>
      <vt:lpstr>flowcharts</vt:lpstr>
      <vt:lpstr>flowcharts</vt:lpstr>
      <vt:lpstr>Flowchart rules</vt:lpstr>
      <vt:lpstr>Visio example–Years to days</vt:lpstr>
      <vt:lpstr>Introduction to visio</vt:lpstr>
      <vt:lpstr>What are these flow charts doing?</vt:lpstr>
      <vt:lpstr>PowerPoint Presentation</vt:lpstr>
      <vt:lpstr>Visio practice</vt:lpstr>
      <vt:lpstr>assignments</vt:lpstr>
      <vt:lpstr>pseudocode</vt:lpstr>
      <vt:lpstr>Pseudocode vs flowcharts</vt:lpstr>
      <vt:lpstr>Pseudocode vs flowchart</vt:lpstr>
      <vt:lpstr>Keywords for pseudocode</vt:lpstr>
      <vt:lpstr>Keywords for pseudocode</vt:lpstr>
      <vt:lpstr>Assignments</vt:lpstr>
      <vt:lpstr>Testing algorithms</vt:lpstr>
      <vt:lpstr>Blank Testing plan guide</vt:lpstr>
      <vt:lpstr>Sales Amount test example</vt:lpstr>
      <vt:lpstr>assignments</vt:lpstr>
    </vt:vector>
  </TitlesOfParts>
  <Company>MSTC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195</cp:revision>
  <cp:lastPrinted>2013-01-16T16:22:27Z</cp:lastPrinted>
  <dcterms:created xsi:type="dcterms:W3CDTF">2013-08-16T14:20:36Z</dcterms:created>
  <dcterms:modified xsi:type="dcterms:W3CDTF">2015-09-23T17:35:43Z</dcterms:modified>
</cp:coreProperties>
</file>